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sldIdLst>
    <p:sldId id="256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9B998"/>
    <a:srgbClr val="337389"/>
    <a:srgbClr val="F7C175"/>
    <a:srgbClr val="E46868"/>
    <a:srgbClr val="9292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789F1FE-7D82-4D27-8AE7-52DE660A75AF}" v="8" dt="2025-08-22T09:23:34.377"/>
    <p1510:client id="{4A755219-99BE-4850-B177-4BCB9025886B}" v="26" dt="2025-08-22T09:22:38.25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734"/>
    <p:restoredTop sz="94793"/>
  </p:normalViewPr>
  <p:slideViewPr>
    <p:cSldViewPr snapToGrid="0">
      <p:cViewPr>
        <p:scale>
          <a:sx n="110" d="100"/>
          <a:sy n="110" d="100"/>
        </p:scale>
        <p:origin x="2912" y="-1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Utilisateur" userId="iG5ubVOvUT25vt1OoI3+bnwQi7HKh9+yPL5JjsN27v8=" providerId="None" clId="Web-{3789F1FE-7D82-4D27-8AE7-52DE660A75AF}"/>
    <pc:docChg chg="modSld">
      <pc:chgData name="Utilisateur" userId="iG5ubVOvUT25vt1OoI3+bnwQi7HKh9+yPL5JjsN27v8=" providerId="None" clId="Web-{3789F1FE-7D82-4D27-8AE7-52DE660A75AF}" dt="2025-08-22T09:23:34.377" v="3" actId="20577"/>
      <pc:docMkLst>
        <pc:docMk/>
      </pc:docMkLst>
      <pc:sldChg chg="modSp">
        <pc:chgData name="Utilisateur" userId="iG5ubVOvUT25vt1OoI3+bnwQi7HKh9+yPL5JjsN27v8=" providerId="None" clId="Web-{3789F1FE-7D82-4D27-8AE7-52DE660A75AF}" dt="2025-08-22T09:23:34.377" v="3" actId="20577"/>
        <pc:sldMkLst>
          <pc:docMk/>
          <pc:sldMk cId="2076937392" sldId="256"/>
        </pc:sldMkLst>
        <pc:spChg chg="mod">
          <ac:chgData name="Utilisateur" userId="iG5ubVOvUT25vt1OoI3+bnwQi7HKh9+yPL5JjsN27v8=" providerId="None" clId="Web-{3789F1FE-7D82-4D27-8AE7-52DE660A75AF}" dt="2025-08-22T09:23:34.377" v="3" actId="20577"/>
          <ac:spMkLst>
            <pc:docMk/>
            <pc:sldMk cId="2076937392" sldId="256"/>
            <ac:spMk id="24" creationId="{25285DB4-B060-D847-75DD-C73E875F51F8}"/>
          </ac:spMkLst>
        </pc:spChg>
      </pc:sldChg>
    </pc:docChg>
  </pc:docChgLst>
  <pc:docChgLst>
    <pc:chgData name="Utilisateur" userId="iG5ubVOvUT25vt1OoI3+bnwQi7HKh9+yPL5JjsN27v8=" providerId="None" clId="Web-{4A755219-99BE-4850-B177-4BCB9025886B}"/>
    <pc:docChg chg="modSld">
      <pc:chgData name="Utilisateur" userId="iG5ubVOvUT25vt1OoI3+bnwQi7HKh9+yPL5JjsN27v8=" providerId="None" clId="Web-{4A755219-99BE-4850-B177-4BCB9025886B}" dt="2025-08-22T09:22:38.250" v="23" actId="20577"/>
      <pc:docMkLst>
        <pc:docMk/>
      </pc:docMkLst>
      <pc:sldChg chg="modSp">
        <pc:chgData name="Utilisateur" userId="iG5ubVOvUT25vt1OoI3+bnwQi7HKh9+yPL5JjsN27v8=" providerId="None" clId="Web-{4A755219-99BE-4850-B177-4BCB9025886B}" dt="2025-08-22T09:22:38.250" v="23" actId="20577"/>
        <pc:sldMkLst>
          <pc:docMk/>
          <pc:sldMk cId="2076937392" sldId="256"/>
        </pc:sldMkLst>
        <pc:spChg chg="mod">
          <ac:chgData name="Utilisateur" userId="iG5ubVOvUT25vt1OoI3+bnwQi7HKh9+yPL5JjsN27v8=" providerId="None" clId="Web-{4A755219-99BE-4850-B177-4BCB9025886B}" dt="2025-08-22T09:21:22.358" v="0" actId="20577"/>
          <ac:spMkLst>
            <pc:docMk/>
            <pc:sldMk cId="2076937392" sldId="256"/>
            <ac:spMk id="8" creationId="{C3FDE412-9DE7-419C-36F7-C15BB25A3F11}"/>
          </ac:spMkLst>
        </pc:spChg>
        <pc:spChg chg="mod">
          <ac:chgData name="Utilisateur" userId="iG5ubVOvUT25vt1OoI3+bnwQi7HKh9+yPL5JjsN27v8=" providerId="None" clId="Web-{4A755219-99BE-4850-B177-4BCB9025886B}" dt="2025-08-22T09:22:38.250" v="23" actId="20577"/>
          <ac:spMkLst>
            <pc:docMk/>
            <pc:sldMk cId="2076937392" sldId="256"/>
            <ac:spMk id="11" creationId="{7E830708-ABEC-B3BD-45A0-871F173485B7}"/>
          </ac:spMkLst>
        </pc:spChg>
        <pc:spChg chg="mod">
          <ac:chgData name="Utilisateur" userId="iG5ubVOvUT25vt1OoI3+bnwQi7HKh9+yPL5JjsN27v8=" providerId="None" clId="Web-{4A755219-99BE-4850-B177-4BCB9025886B}" dt="2025-08-22T09:22:04.296" v="3" actId="20577"/>
          <ac:spMkLst>
            <pc:docMk/>
            <pc:sldMk cId="2076937392" sldId="256"/>
            <ac:spMk id="12" creationId="{280A4FEC-ABAD-8B24-EE9D-BA1467FE3D63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26/08/2025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0420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26/08/2025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4802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26/08/2025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4584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26/08/2025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6931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82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82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26/08/2025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6717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26/08/2025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0240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26/08/2025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4870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26/08/2025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7065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26/08/2025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80118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26/08/2025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43240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987AA-B4D3-C547-AF52-5B187D6F3F59}" type="datetimeFigureOut">
              <a:rPr lang="fr-FR" smtClean="0"/>
              <a:t>26/08/2025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606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29987AA-B4D3-C547-AF52-5B187D6F3F59}" type="datetimeFigureOut">
              <a:rPr lang="fr-FR" smtClean="0"/>
              <a:t>26/08/2025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29BE49D-24E2-1D45-A254-71F5F347EFF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7738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 : coins arrondis 13">
            <a:extLst>
              <a:ext uri="{FF2B5EF4-FFF2-40B4-BE49-F238E27FC236}">
                <a16:creationId xmlns:a16="http://schemas.microsoft.com/office/drawing/2014/main" id="{F5649159-DA61-8CDE-03FC-B941BD81B528}"/>
              </a:ext>
            </a:extLst>
          </p:cNvPr>
          <p:cNvSpPr/>
          <p:nvPr/>
        </p:nvSpPr>
        <p:spPr>
          <a:xfrm>
            <a:off x="2221506" y="1053549"/>
            <a:ext cx="2412398" cy="400904"/>
          </a:xfrm>
          <a:prstGeom prst="roundRect">
            <a:avLst>
              <a:gd name="adj" fmla="val 26207"/>
            </a:avLst>
          </a:prstGeom>
          <a:solidFill>
            <a:srgbClr val="F7C17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algn="ctr"/>
            <a:r>
              <a:rPr lang="fr-FR" sz="1200" dirty="0">
                <a:latin typeface="Open Sans" pitchFamily="2" charset="0"/>
              </a:rPr>
              <a:t>V. Giscard d’Estaing </a:t>
            </a:r>
            <a:br>
              <a:rPr lang="fr-FR" sz="1200" dirty="0">
                <a:latin typeface="Open Sans" pitchFamily="2" charset="0"/>
              </a:rPr>
            </a:br>
            <a:r>
              <a:rPr lang="fr-FR" sz="1200" dirty="0">
                <a:latin typeface="Open Sans" pitchFamily="2" charset="0"/>
              </a:rPr>
              <a:t>(1974-1981)</a:t>
            </a: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25285DB4-B060-D847-75DD-C73E875F51F8}"/>
              </a:ext>
            </a:extLst>
          </p:cNvPr>
          <p:cNvSpPr txBox="1"/>
          <p:nvPr/>
        </p:nvSpPr>
        <p:spPr>
          <a:xfrm>
            <a:off x="1971879" y="467938"/>
            <a:ext cx="3296147" cy="30777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fr-FR" sz="1400" b="1">
                <a:latin typeface="Open Sans"/>
                <a:ea typeface="Open Sans"/>
                <a:cs typeface="Open Sans"/>
              </a:rPr>
              <a:t>La France de 1974 à 1995</a:t>
            </a:r>
            <a:endParaRPr lang="fr-FR" sz="1374" b="1">
              <a:latin typeface="Open Sans"/>
              <a:ea typeface="Open Sans"/>
              <a:cs typeface="Open Sans"/>
            </a:endParaRPr>
          </a:p>
        </p:txBody>
      </p:sp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A419AE1A-9F42-4D52-80B6-3D70C1121DE9}"/>
              </a:ext>
            </a:extLst>
          </p:cNvPr>
          <p:cNvSpPr/>
          <p:nvPr/>
        </p:nvSpPr>
        <p:spPr>
          <a:xfrm>
            <a:off x="4835497" y="1071457"/>
            <a:ext cx="2489642" cy="400905"/>
          </a:xfrm>
          <a:prstGeom prst="roundRect">
            <a:avLst>
              <a:gd name="adj" fmla="val 30309"/>
            </a:avLst>
          </a:prstGeom>
          <a:solidFill>
            <a:srgbClr val="E468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algn="ctr"/>
            <a:r>
              <a:rPr lang="fr-FR" sz="1200" dirty="0">
                <a:latin typeface="Open Sans" pitchFamily="2" charset="0"/>
              </a:rPr>
              <a:t>F. Mitterrand </a:t>
            </a:r>
            <a:br>
              <a:rPr lang="fr-FR" sz="1200" dirty="0">
                <a:latin typeface="Open Sans" pitchFamily="2" charset="0"/>
              </a:rPr>
            </a:br>
            <a:r>
              <a:rPr lang="fr-FR" sz="1200" dirty="0">
                <a:latin typeface="Open Sans" pitchFamily="2" charset="0"/>
              </a:rPr>
              <a:t>(1981-1995)</a:t>
            </a:r>
          </a:p>
        </p:txBody>
      </p: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F1821646-A977-B759-9DFD-05FDBDD27F8D}"/>
              </a:ext>
            </a:extLst>
          </p:cNvPr>
          <p:cNvSpPr/>
          <p:nvPr/>
        </p:nvSpPr>
        <p:spPr>
          <a:xfrm>
            <a:off x="2221506" y="1648763"/>
            <a:ext cx="2412398" cy="695473"/>
          </a:xfrm>
          <a:prstGeom prst="roundRect">
            <a:avLst/>
          </a:prstGeom>
          <a:noFill/>
          <a:ln>
            <a:solidFill>
              <a:srgbClr val="F7C17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algn="ctr"/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Droite libérale non gaulliste</a:t>
            </a:r>
          </a:p>
        </p:txBody>
      </p:sp>
      <p:sp>
        <p:nvSpPr>
          <p:cNvPr id="8" name="Rectangle : coins arrondis 7">
            <a:extLst>
              <a:ext uri="{FF2B5EF4-FFF2-40B4-BE49-F238E27FC236}">
                <a16:creationId xmlns:a16="http://schemas.microsoft.com/office/drawing/2014/main" id="{C3FDE412-9DE7-419C-36F7-C15BB25A3F11}"/>
              </a:ext>
            </a:extLst>
          </p:cNvPr>
          <p:cNvSpPr/>
          <p:nvPr/>
        </p:nvSpPr>
        <p:spPr>
          <a:xfrm>
            <a:off x="4835497" y="1648764"/>
            <a:ext cx="2489642" cy="695473"/>
          </a:xfrm>
          <a:prstGeom prst="roundRect">
            <a:avLst/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1</a:t>
            </a:r>
            <a:r>
              <a:rPr lang="fr-FR" sz="1200" baseline="300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er</a:t>
            </a:r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 président socialiste </a:t>
            </a:r>
            <a:br>
              <a:rPr lang="fr-FR" sz="1200" dirty="0">
                <a:latin typeface="Open Sans" pitchFamily="2" charset="0"/>
              </a:rPr>
            </a:br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= alternance (mai 1981)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1</a:t>
            </a:r>
            <a:r>
              <a:rPr lang="fr-FR" sz="1200" baseline="30000" dirty="0">
                <a:solidFill>
                  <a:schemeClr val="tx1"/>
                </a:solidFill>
                <a:latin typeface="Open Sans" pitchFamily="2" charset="0"/>
              </a:rPr>
              <a:t>re</a:t>
            </a:r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 cohabitation 1986</a:t>
            </a:r>
          </a:p>
        </p:txBody>
      </p:sp>
      <p:sp>
        <p:nvSpPr>
          <p:cNvPr id="10" name="Rectangle : coins arrondis 9">
            <a:extLst>
              <a:ext uri="{FF2B5EF4-FFF2-40B4-BE49-F238E27FC236}">
                <a16:creationId xmlns:a16="http://schemas.microsoft.com/office/drawing/2014/main" id="{0FAB0548-646A-7E68-6E68-09B8E8C28874}"/>
              </a:ext>
            </a:extLst>
          </p:cNvPr>
          <p:cNvSpPr/>
          <p:nvPr/>
        </p:nvSpPr>
        <p:spPr>
          <a:xfrm>
            <a:off x="234537" y="1642908"/>
            <a:ext cx="1785376" cy="701328"/>
          </a:xfrm>
          <a:prstGeom prst="roundRect">
            <a:avLst/>
          </a:prstGeom>
          <a:noFill/>
          <a:ln>
            <a:solidFill>
              <a:srgbClr val="33738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algn="ctr"/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Politique :</a:t>
            </a:r>
          </a:p>
          <a:p>
            <a:pPr algn="ctr"/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une bipolarisation </a:t>
            </a:r>
          </a:p>
          <a:p>
            <a:pPr algn="ctr"/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droite /gauche</a:t>
            </a:r>
          </a:p>
        </p:txBody>
      </p:sp>
      <p:sp>
        <p:nvSpPr>
          <p:cNvPr id="11" name="Rectangle : coins arrondis 10">
            <a:extLst>
              <a:ext uri="{FF2B5EF4-FFF2-40B4-BE49-F238E27FC236}">
                <a16:creationId xmlns:a16="http://schemas.microsoft.com/office/drawing/2014/main" id="{7E830708-ABEC-B3BD-45A0-871F173485B7}"/>
              </a:ext>
            </a:extLst>
          </p:cNvPr>
          <p:cNvSpPr/>
          <p:nvPr/>
        </p:nvSpPr>
        <p:spPr>
          <a:xfrm>
            <a:off x="2221506" y="2543284"/>
            <a:ext cx="2412398" cy="1164012"/>
          </a:xfrm>
          <a:prstGeom prst="roundRect">
            <a:avLst>
              <a:gd name="adj" fmla="val 8982"/>
            </a:avLst>
          </a:prstGeom>
          <a:noFill/>
          <a:ln>
            <a:solidFill>
              <a:srgbClr val="F7C17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Abaissement de la majorité à 18 ans</a:t>
            </a:r>
            <a:endParaRPr lang="fr-FR" dirty="0">
              <a:solidFill>
                <a:schemeClr val="tx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Loi sur l’avortement en 1975</a:t>
            </a:r>
          </a:p>
        </p:txBody>
      </p:sp>
      <p:sp>
        <p:nvSpPr>
          <p:cNvPr id="12" name="Rectangle : coins arrondis 11">
            <a:extLst>
              <a:ext uri="{FF2B5EF4-FFF2-40B4-BE49-F238E27FC236}">
                <a16:creationId xmlns:a16="http://schemas.microsoft.com/office/drawing/2014/main" id="{280A4FEC-ABAD-8B24-EE9D-BA1467FE3D63}"/>
              </a:ext>
            </a:extLst>
          </p:cNvPr>
          <p:cNvSpPr/>
          <p:nvPr/>
        </p:nvSpPr>
        <p:spPr>
          <a:xfrm>
            <a:off x="4835497" y="2543285"/>
            <a:ext cx="2489642" cy="1164012"/>
          </a:xfrm>
          <a:prstGeom prst="roundRect">
            <a:avLst>
              <a:gd name="adj" fmla="val 9836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Abolition de la peine </a:t>
            </a:r>
            <a:br>
              <a:rPr lang="fr-FR" sz="1200" dirty="0">
                <a:solidFill>
                  <a:schemeClr val="tx1"/>
                </a:solidFill>
                <a:latin typeface="Open Sans" pitchFamily="2" charset="0"/>
              </a:rPr>
            </a:br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de mort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Retraite à 60 ans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fr-FR" sz="1200" dirty="0">
                <a:solidFill>
                  <a:schemeClr val="tx1"/>
                </a:solidFill>
                <a:latin typeface="Open Sans"/>
                <a:ea typeface="Open Sans"/>
                <a:cs typeface="Open Sans"/>
              </a:rPr>
              <a:t>Décentralisation des pouvoirs</a:t>
            </a:r>
          </a:p>
        </p:txBody>
      </p:sp>
      <p:sp>
        <p:nvSpPr>
          <p:cNvPr id="15" name="Rectangle : coins arrondis 14">
            <a:extLst>
              <a:ext uri="{FF2B5EF4-FFF2-40B4-BE49-F238E27FC236}">
                <a16:creationId xmlns:a16="http://schemas.microsoft.com/office/drawing/2014/main" id="{592D440E-89BC-2F52-1E44-5F680AACF21E}"/>
              </a:ext>
            </a:extLst>
          </p:cNvPr>
          <p:cNvSpPr/>
          <p:nvPr/>
        </p:nvSpPr>
        <p:spPr>
          <a:xfrm>
            <a:off x="234537" y="2537428"/>
            <a:ext cx="1785376" cy="1173812"/>
          </a:xfrm>
          <a:prstGeom prst="roundRect">
            <a:avLst>
              <a:gd name="adj" fmla="val 10740"/>
            </a:avLst>
          </a:prstGeom>
          <a:noFill/>
          <a:ln>
            <a:solidFill>
              <a:srgbClr val="33738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algn="ctr"/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Société : </a:t>
            </a:r>
          </a:p>
          <a:p>
            <a:pPr algn="ctr"/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vers une société plus émancipée</a:t>
            </a:r>
          </a:p>
        </p:txBody>
      </p:sp>
      <p:sp>
        <p:nvSpPr>
          <p:cNvPr id="17" name="Rectangle : coins arrondis 16">
            <a:extLst>
              <a:ext uri="{FF2B5EF4-FFF2-40B4-BE49-F238E27FC236}">
                <a16:creationId xmlns:a16="http://schemas.microsoft.com/office/drawing/2014/main" id="{5A9822C8-ABF5-0B86-4D30-CF94C71677E0}"/>
              </a:ext>
            </a:extLst>
          </p:cNvPr>
          <p:cNvSpPr/>
          <p:nvPr/>
        </p:nvSpPr>
        <p:spPr>
          <a:xfrm>
            <a:off x="2221506" y="3910289"/>
            <a:ext cx="2412398" cy="899782"/>
          </a:xfrm>
          <a:prstGeom prst="roundRect">
            <a:avLst/>
          </a:prstGeom>
          <a:noFill/>
          <a:ln>
            <a:solidFill>
              <a:srgbClr val="F7C17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algn="ctr"/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1 million de chômeurs </a:t>
            </a:r>
          </a:p>
          <a:p>
            <a:pPr algn="ctr"/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en 1977</a:t>
            </a:r>
          </a:p>
        </p:txBody>
      </p:sp>
      <p:sp>
        <p:nvSpPr>
          <p:cNvPr id="18" name="Rectangle : coins arrondis 17">
            <a:extLst>
              <a:ext uri="{FF2B5EF4-FFF2-40B4-BE49-F238E27FC236}">
                <a16:creationId xmlns:a16="http://schemas.microsoft.com/office/drawing/2014/main" id="{CA0049BD-8AA8-0582-0D82-444DEF577847}"/>
              </a:ext>
            </a:extLst>
          </p:cNvPr>
          <p:cNvSpPr/>
          <p:nvPr/>
        </p:nvSpPr>
        <p:spPr>
          <a:xfrm>
            <a:off x="4835497" y="3910290"/>
            <a:ext cx="2489642" cy="899782"/>
          </a:xfrm>
          <a:prstGeom prst="roundRect">
            <a:avLst/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algn="ctr"/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2 millions de chômeurs </a:t>
            </a:r>
            <a:br>
              <a:rPr lang="fr-FR" sz="1200" dirty="0">
                <a:solidFill>
                  <a:schemeClr val="tx1"/>
                </a:solidFill>
                <a:latin typeface="Open Sans" pitchFamily="2" charset="0"/>
              </a:rPr>
            </a:br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en 1984</a:t>
            </a:r>
          </a:p>
        </p:txBody>
      </p:sp>
      <p:sp>
        <p:nvSpPr>
          <p:cNvPr id="20" name="Rectangle : coins arrondis 19">
            <a:extLst>
              <a:ext uri="{FF2B5EF4-FFF2-40B4-BE49-F238E27FC236}">
                <a16:creationId xmlns:a16="http://schemas.microsoft.com/office/drawing/2014/main" id="{5B6AAE4A-B074-F718-2033-731EA8C29F1B}"/>
              </a:ext>
            </a:extLst>
          </p:cNvPr>
          <p:cNvSpPr/>
          <p:nvPr/>
        </p:nvSpPr>
        <p:spPr>
          <a:xfrm>
            <a:off x="234537" y="3904432"/>
            <a:ext cx="1785376" cy="905639"/>
          </a:xfrm>
          <a:prstGeom prst="roundRect">
            <a:avLst/>
          </a:prstGeom>
          <a:noFill/>
          <a:ln>
            <a:solidFill>
              <a:srgbClr val="337389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algn="ctr"/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Économie :</a:t>
            </a:r>
          </a:p>
          <a:p>
            <a:pPr algn="ctr"/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des politiques hésitantes </a:t>
            </a:r>
            <a:br>
              <a:rPr lang="fr-FR" sz="1200" dirty="0">
                <a:solidFill>
                  <a:schemeClr val="tx1"/>
                </a:solidFill>
                <a:latin typeface="Open Sans" pitchFamily="2" charset="0"/>
              </a:rPr>
            </a:br>
            <a:r>
              <a:rPr lang="fr-FR" sz="1200" dirty="0">
                <a:solidFill>
                  <a:schemeClr val="tx1"/>
                </a:solidFill>
                <a:latin typeface="Open Sans" pitchFamily="2" charset="0"/>
              </a:rPr>
              <a:t>face à la crise</a:t>
            </a:r>
          </a:p>
        </p:txBody>
      </p:sp>
      <p:sp>
        <p:nvSpPr>
          <p:cNvPr id="21" name="Rectangle : coins arrondis 20">
            <a:extLst>
              <a:ext uri="{FF2B5EF4-FFF2-40B4-BE49-F238E27FC236}">
                <a16:creationId xmlns:a16="http://schemas.microsoft.com/office/drawing/2014/main" id="{F754A227-9697-CF0B-DC2F-8CC48F0C1572}"/>
              </a:ext>
            </a:extLst>
          </p:cNvPr>
          <p:cNvSpPr/>
          <p:nvPr/>
        </p:nvSpPr>
        <p:spPr>
          <a:xfrm>
            <a:off x="2221506" y="5003263"/>
            <a:ext cx="2412398" cy="2719440"/>
          </a:xfrm>
          <a:prstGeom prst="roundRect">
            <a:avLst>
              <a:gd name="adj" fmla="val 5955"/>
            </a:avLst>
          </a:prstGeom>
          <a:noFill/>
          <a:ln>
            <a:solidFill>
              <a:srgbClr val="F7C17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algn="ctr"/>
            <a:r>
              <a:rPr lang="fr-FR" sz="1200" dirty="0">
                <a:solidFill>
                  <a:srgbClr val="59B998"/>
                </a:solidFill>
                <a:latin typeface="Open Sans" pitchFamily="2" charset="0"/>
              </a:rPr>
              <a:t>1974 : gouvernement Chirac</a:t>
            </a:r>
          </a:p>
          <a:p>
            <a:pPr algn="ctr"/>
            <a:r>
              <a:rPr lang="fr-FR" sz="1200" dirty="0">
                <a:solidFill>
                  <a:srgbClr val="7030A0"/>
                </a:solidFill>
                <a:latin typeface="Open Sans" pitchFamily="2" charset="0"/>
              </a:rPr>
              <a:t>1978 : gouvernement Barre</a:t>
            </a:r>
          </a:p>
        </p:txBody>
      </p:sp>
      <p:sp>
        <p:nvSpPr>
          <p:cNvPr id="22" name="Rectangle : coins arrondis 21">
            <a:extLst>
              <a:ext uri="{FF2B5EF4-FFF2-40B4-BE49-F238E27FC236}">
                <a16:creationId xmlns:a16="http://schemas.microsoft.com/office/drawing/2014/main" id="{215FCE8B-27F0-A382-DB18-2DB307265CA1}"/>
              </a:ext>
            </a:extLst>
          </p:cNvPr>
          <p:cNvSpPr/>
          <p:nvPr/>
        </p:nvSpPr>
        <p:spPr>
          <a:xfrm>
            <a:off x="4835497" y="5003264"/>
            <a:ext cx="2489642" cy="2719440"/>
          </a:xfrm>
          <a:prstGeom prst="roundRect">
            <a:avLst>
              <a:gd name="adj" fmla="val 4291"/>
            </a:avLst>
          </a:prstGeom>
          <a:noFill/>
          <a:ln>
            <a:solidFill>
              <a:srgbClr val="E4686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algn="ctr"/>
            <a:r>
              <a:rPr lang="fr-FR" sz="1200" dirty="0">
                <a:solidFill>
                  <a:srgbClr val="7030A0"/>
                </a:solidFill>
                <a:latin typeface="Open Sans" pitchFamily="2" charset="0"/>
              </a:rPr>
              <a:t>1981 : gouvernement Mauroy</a:t>
            </a:r>
          </a:p>
          <a:p>
            <a:pPr algn="ctr"/>
            <a:r>
              <a:rPr lang="fr-FR" sz="1200" dirty="0">
                <a:solidFill>
                  <a:srgbClr val="59B998"/>
                </a:solidFill>
                <a:latin typeface="Open Sans" pitchFamily="2" charset="0"/>
              </a:rPr>
              <a:t>1983 : gouvernement Fabius           (tournant de la rigueur)</a:t>
            </a:r>
          </a:p>
        </p:txBody>
      </p:sp>
      <p:sp>
        <p:nvSpPr>
          <p:cNvPr id="23" name="Rectangle : coins arrondis 22">
            <a:extLst>
              <a:ext uri="{FF2B5EF4-FFF2-40B4-BE49-F238E27FC236}">
                <a16:creationId xmlns:a16="http://schemas.microsoft.com/office/drawing/2014/main" id="{36EDD849-8FD0-E677-A3ED-E920BC9B8526}"/>
              </a:ext>
            </a:extLst>
          </p:cNvPr>
          <p:cNvSpPr/>
          <p:nvPr/>
        </p:nvSpPr>
        <p:spPr>
          <a:xfrm>
            <a:off x="234537" y="5003263"/>
            <a:ext cx="1785376" cy="1109950"/>
          </a:xfrm>
          <a:prstGeom prst="roundRect">
            <a:avLst>
              <a:gd name="adj" fmla="val 9503"/>
            </a:avLst>
          </a:prstGeom>
          <a:solidFill>
            <a:srgbClr val="59B998"/>
          </a:solidFill>
          <a:ln>
            <a:solidFill>
              <a:srgbClr val="59B99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algn="ctr"/>
            <a:r>
              <a:rPr lang="fr-FR" sz="1200" dirty="0">
                <a:solidFill>
                  <a:schemeClr val="bg1"/>
                </a:solidFill>
                <a:latin typeface="Open Sans" pitchFamily="2" charset="0"/>
              </a:rPr>
              <a:t>Politique de relance :</a:t>
            </a:r>
          </a:p>
          <a:p>
            <a:pPr algn="ctr"/>
            <a:r>
              <a:rPr lang="fr-FR" sz="1200" dirty="0">
                <a:solidFill>
                  <a:schemeClr val="bg1"/>
                </a:solidFill>
                <a:latin typeface="Open Sans" pitchFamily="2" charset="0"/>
              </a:rPr>
              <a:t>soutien </a:t>
            </a:r>
          </a:p>
          <a:p>
            <a:pPr algn="ctr"/>
            <a:r>
              <a:rPr lang="fr-FR" sz="1200" dirty="0">
                <a:solidFill>
                  <a:schemeClr val="bg1"/>
                </a:solidFill>
                <a:latin typeface="Open Sans" pitchFamily="2" charset="0"/>
              </a:rPr>
              <a:t>à la consommation par la redistribution fiscale et le crédit</a:t>
            </a:r>
          </a:p>
        </p:txBody>
      </p:sp>
      <p:sp>
        <p:nvSpPr>
          <p:cNvPr id="26" name="Rectangle : coins arrondis 25">
            <a:extLst>
              <a:ext uri="{FF2B5EF4-FFF2-40B4-BE49-F238E27FC236}">
                <a16:creationId xmlns:a16="http://schemas.microsoft.com/office/drawing/2014/main" id="{88C79951-7331-EA88-275D-27873D1BD875}"/>
              </a:ext>
            </a:extLst>
          </p:cNvPr>
          <p:cNvSpPr/>
          <p:nvPr/>
        </p:nvSpPr>
        <p:spPr>
          <a:xfrm>
            <a:off x="234537" y="6241790"/>
            <a:ext cx="1785376" cy="1480913"/>
          </a:xfrm>
          <a:prstGeom prst="roundRect">
            <a:avLst>
              <a:gd name="adj" fmla="val 7096"/>
            </a:avLst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98903" tIns="39561" rIns="98903" bIns="39561" rtlCol="0" anchor="ctr">
            <a:noAutofit/>
          </a:bodyPr>
          <a:lstStyle/>
          <a:p>
            <a:pPr algn="ctr"/>
            <a:r>
              <a:rPr lang="fr-FR" sz="1200" dirty="0">
                <a:solidFill>
                  <a:schemeClr val="bg1"/>
                </a:solidFill>
                <a:latin typeface="Open Sans" pitchFamily="2" charset="0"/>
              </a:rPr>
              <a:t>Politique de rigueur :</a:t>
            </a:r>
          </a:p>
          <a:p>
            <a:pPr algn="ctr"/>
            <a:r>
              <a:rPr lang="fr-FR" sz="1200" dirty="0">
                <a:solidFill>
                  <a:schemeClr val="bg1"/>
                </a:solidFill>
                <a:latin typeface="Open Sans" pitchFamily="2" charset="0"/>
              </a:rPr>
              <a:t>lutte contre l’inflation </a:t>
            </a:r>
            <a:br>
              <a:rPr lang="fr-FR" sz="1200" dirty="0">
                <a:solidFill>
                  <a:schemeClr val="bg1"/>
                </a:solidFill>
                <a:latin typeface="Open Sans" pitchFamily="2" charset="0"/>
              </a:rPr>
            </a:br>
            <a:r>
              <a:rPr lang="fr-FR" sz="1200" dirty="0">
                <a:solidFill>
                  <a:schemeClr val="bg1"/>
                </a:solidFill>
                <a:latin typeface="Open Sans" pitchFamily="2" charset="0"/>
              </a:rPr>
              <a:t>par la baisse </a:t>
            </a:r>
            <a:br>
              <a:rPr lang="fr-FR" sz="1200" dirty="0">
                <a:solidFill>
                  <a:schemeClr val="bg1"/>
                </a:solidFill>
                <a:latin typeface="Open Sans" pitchFamily="2" charset="0"/>
              </a:rPr>
            </a:br>
            <a:r>
              <a:rPr lang="fr-FR" sz="1200" dirty="0">
                <a:solidFill>
                  <a:schemeClr val="bg1"/>
                </a:solidFill>
                <a:latin typeface="Open Sans" pitchFamily="2" charset="0"/>
              </a:rPr>
              <a:t>des dépenses </a:t>
            </a:r>
            <a:br>
              <a:rPr lang="fr-FR" sz="1200" dirty="0">
                <a:solidFill>
                  <a:schemeClr val="bg1"/>
                </a:solidFill>
                <a:latin typeface="Open Sans" pitchFamily="2" charset="0"/>
              </a:rPr>
            </a:br>
            <a:r>
              <a:rPr lang="fr-FR" sz="1200" dirty="0">
                <a:solidFill>
                  <a:schemeClr val="bg1"/>
                </a:solidFill>
                <a:latin typeface="Open Sans" pitchFamily="2" charset="0"/>
              </a:rPr>
              <a:t>et l’encadrement </a:t>
            </a:r>
            <a:br>
              <a:rPr lang="fr-FR" sz="1200" dirty="0">
                <a:solidFill>
                  <a:schemeClr val="bg1"/>
                </a:solidFill>
                <a:latin typeface="Open Sans" pitchFamily="2" charset="0"/>
              </a:rPr>
            </a:br>
            <a:r>
              <a:rPr lang="fr-FR" sz="1200" dirty="0">
                <a:solidFill>
                  <a:schemeClr val="bg1"/>
                </a:solidFill>
                <a:latin typeface="Open Sans" pitchFamily="2" charset="0"/>
              </a:rPr>
              <a:t>du crédit</a:t>
            </a:r>
          </a:p>
        </p:txBody>
      </p:sp>
    </p:spTree>
    <p:extLst>
      <p:ext uri="{BB962C8B-B14F-4D97-AF65-F5344CB8AC3E}">
        <p14:creationId xmlns:p14="http://schemas.microsoft.com/office/powerpoint/2010/main" val="207693739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140</TotalTime>
  <Words>158</Words>
  <Application>Microsoft Macintosh PowerPoint</Application>
  <PresentationFormat>Personnalisé</PresentationFormat>
  <Paragraphs>30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Open Sans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Samuel Biney</dc:creator>
  <cp:lastModifiedBy>CN</cp:lastModifiedBy>
  <cp:revision>29</cp:revision>
  <dcterms:created xsi:type="dcterms:W3CDTF">2024-05-15T14:38:44Z</dcterms:created>
  <dcterms:modified xsi:type="dcterms:W3CDTF">2025-08-26T18:11:52Z</dcterms:modified>
</cp:coreProperties>
</file>